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2607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9E00BD-3744-744C-AD17-26C47A2CA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6" y="948"/>
            <a:ext cx="12188629" cy="6856104"/>
          </a:xfrm>
          <a:prstGeom prst="rect">
            <a:avLst/>
          </a:prstGeom>
        </p:spPr>
      </p:pic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8B663CC5-0559-9B47-8E2B-D19EF20DAF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3831" y="6319831"/>
            <a:ext cx="3316287" cy="54179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9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57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86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914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 Name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5B1936-0BAB-9F40-B19A-79B1FEE478DE}"/>
              </a:ext>
            </a:extLst>
          </p:cNvPr>
          <p:cNvCxnSpPr>
            <a:cxnSpLocks/>
          </p:cNvCxnSpPr>
          <p:nvPr userDrawn="1"/>
        </p:nvCxnSpPr>
        <p:spPr>
          <a:xfrm>
            <a:off x="5132569" y="5491277"/>
            <a:ext cx="67372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7C69B708-2403-B649-9A71-671A1524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32568" y="2300515"/>
            <a:ext cx="6737549" cy="3055259"/>
          </a:xfrm>
          <a:prstGeom prst="rect">
            <a:avLst/>
          </a:prstGeom>
        </p:spPr>
        <p:txBody>
          <a:bodyPr anchor="b"/>
          <a:lstStyle>
            <a:lvl1pPr algn="r">
              <a:defRPr sz="440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presentation title here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5CFAFAB-B35B-5342-B798-AC5D732346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32569" y="5626783"/>
            <a:ext cx="6737551" cy="54178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9" indent="0" algn="ctr">
              <a:buNone/>
              <a:defRPr sz="2000"/>
            </a:lvl2pPr>
            <a:lvl3pPr marL="914457" indent="0" algn="ctr">
              <a:buNone/>
              <a:defRPr sz="1801"/>
            </a:lvl3pPr>
            <a:lvl4pPr marL="1371686" indent="0" algn="ctr">
              <a:buNone/>
              <a:defRPr sz="1600"/>
            </a:lvl4pPr>
            <a:lvl5pPr marL="1828914" indent="0" algn="ctr">
              <a:buNone/>
              <a:defRPr sz="1600"/>
            </a:lvl5pPr>
            <a:lvl6pPr marL="2286143" indent="0" algn="ctr">
              <a:buNone/>
              <a:defRPr sz="1600"/>
            </a:lvl6pPr>
            <a:lvl7pPr marL="2743370" indent="0" algn="ctr">
              <a:buNone/>
              <a:defRPr sz="1600"/>
            </a:lvl7pPr>
            <a:lvl8pPr marL="3200600" indent="0" algn="ctr">
              <a:buNone/>
              <a:defRPr sz="1600"/>
            </a:lvl8pPr>
            <a:lvl9pPr marL="3657827" indent="0" algn="ctr">
              <a:buNone/>
              <a:defRPr sz="1600"/>
            </a:lvl9pPr>
          </a:lstStyle>
          <a:p>
            <a:r>
              <a:rPr lang="en-GB" dirty="0"/>
              <a:t>XX Month 2020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8EF645-FB54-414D-A9A3-64A412ED4474}"/>
              </a:ext>
            </a:extLst>
          </p:cNvPr>
          <p:cNvSpPr/>
          <p:nvPr userDrawn="1"/>
        </p:nvSpPr>
        <p:spPr>
          <a:xfrm>
            <a:off x="257194" y="308199"/>
            <a:ext cx="206542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5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Hospitals of Northamptonshire NHS Group is a collaboration between Kettering General Hospital NHS Foundation Trust and Northampton General Hospital NHS Trust</a:t>
            </a:r>
          </a:p>
        </p:txBody>
      </p:sp>
    </p:spTree>
    <p:extLst>
      <p:ext uri="{BB962C8B-B14F-4D97-AF65-F5344CB8AC3E}">
        <p14:creationId xmlns:p14="http://schemas.microsoft.com/office/powerpoint/2010/main" val="630569392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5B9876-D708-784E-9F79-8AA26B5E4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7" y="1377"/>
            <a:ext cx="12187107" cy="685524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A36A828-D36A-1243-82A4-11681CA57F8B}"/>
              </a:ext>
            </a:extLst>
          </p:cNvPr>
          <p:cNvSpPr txBox="1">
            <a:spLocks/>
          </p:cNvSpPr>
          <p:nvPr/>
        </p:nvSpPr>
        <p:spPr>
          <a:xfrm>
            <a:off x="838202" y="1614568"/>
            <a:ext cx="5290457" cy="3055259"/>
          </a:xfrm>
          <a:prstGeom prst="rect">
            <a:avLst/>
          </a:prstGeom>
        </p:spPr>
        <p:txBody>
          <a:bodyPr anchor="ctr" anchorCtr="0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401" b="0" i="0" dirty="0">
              <a:latin typeface="Arial" panose="020B0604020202020204" pitchFamily="34" charset="0"/>
            </a:endParaRP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E67503D5-FBFB-574C-BB4F-8FFC38012A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2731169"/>
            <a:ext cx="10515599" cy="2621256"/>
          </a:xfrm>
          <a:prstGeom prst="rect">
            <a:avLst/>
          </a:prstGeo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divider slide</a:t>
            </a:r>
            <a:br>
              <a:rPr lang="en-GB" dirty="0"/>
            </a:br>
            <a:r>
              <a:rPr lang="en-GB" dirty="0"/>
              <a:t>title here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8F616-8DD0-B94A-98D1-3BDC80478940}"/>
              </a:ext>
            </a:extLst>
          </p:cNvPr>
          <p:cNvSpPr/>
          <p:nvPr userDrawn="1"/>
        </p:nvSpPr>
        <p:spPr>
          <a:xfrm>
            <a:off x="9850179" y="6014854"/>
            <a:ext cx="206542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5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Hospitals of Northamptonshire NHS Group is a collaboration between Kettering General Hospital NHS Foundation Trust and Northampton General Hospital NHS Trust</a:t>
            </a:r>
          </a:p>
        </p:txBody>
      </p:sp>
    </p:spTree>
    <p:extLst>
      <p:ext uri="{BB962C8B-B14F-4D97-AF65-F5344CB8AC3E}">
        <p14:creationId xmlns:p14="http://schemas.microsoft.com/office/powerpoint/2010/main" val="180881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AAF76-D246-EA48-B945-8ACAA6C1A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073" y="280759"/>
            <a:ext cx="9470729" cy="718488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200" b="0">
                <a:solidFill>
                  <a:schemeClr val="tx2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70023B9-0D24-234F-B429-7E5A7A31E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73" y="1329517"/>
            <a:ext cx="11385812" cy="4504407"/>
          </a:xfrm>
          <a:prstGeom prst="rect">
            <a:avLst/>
          </a:prstGeom>
        </p:spPr>
        <p:txBody>
          <a:bodyPr lIns="0" tIns="0" rIns="0" bIns="0"/>
          <a:lstStyle>
            <a:lvl1pPr marL="228614" indent="-228614">
              <a:buClr>
                <a:srgbClr val="619BCD"/>
              </a:buClr>
              <a:buSzPct val="120000"/>
              <a:buFontTx/>
              <a:buBlip>
                <a:blip r:embed="rId2"/>
              </a:buBlip>
              <a:defRPr sz="180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43" indent="-228614">
              <a:buClr>
                <a:srgbClr val="619BCD"/>
              </a:buClr>
              <a:buSzPct val="120000"/>
              <a:buFontTx/>
              <a:buBlip>
                <a:blip r:embed="rId2"/>
              </a:buBlip>
              <a:defRPr sz="180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71" indent="-228614">
              <a:buClr>
                <a:srgbClr val="619BCD"/>
              </a:buClr>
              <a:buSzPct val="120000"/>
              <a:buFontTx/>
              <a:buBlip>
                <a:blip r:embed="rId2"/>
              </a:buBlip>
              <a:defRPr sz="180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99" indent="-228614">
              <a:buClr>
                <a:srgbClr val="619BCD"/>
              </a:buClr>
              <a:buSzPct val="120000"/>
              <a:buFontTx/>
              <a:buBlip>
                <a:blip r:embed="rId2"/>
              </a:buBlip>
              <a:defRPr sz="180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529" indent="-228614">
              <a:buClr>
                <a:srgbClr val="619BCD"/>
              </a:buClr>
              <a:buSzPct val="120000"/>
              <a:buFontTx/>
              <a:buBlip>
                <a:blip r:embed="rId2"/>
              </a:buBlip>
              <a:defRPr sz="180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34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8FAD88-B938-B84A-8D05-5598269BD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073" y="1329516"/>
            <a:ext cx="5350929" cy="4504409"/>
          </a:xfrm>
          <a:prstGeom prst="rect">
            <a:avLst/>
          </a:prstGeom>
        </p:spPr>
        <p:txBody>
          <a:bodyPr lIns="0" tIns="0" rIns="0" bIns="0"/>
          <a:lstStyle>
            <a:lvl1pPr marL="228614" indent="-228614">
              <a:buClr>
                <a:srgbClr val="619DCF"/>
              </a:buClr>
              <a:buSzPct val="120000"/>
              <a:buFontTx/>
              <a:buBlip>
                <a:blip r:embed="rId2"/>
              </a:buBlip>
              <a:defRPr sz="180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43" indent="-228614">
              <a:buClr>
                <a:srgbClr val="619DCF"/>
              </a:buClr>
              <a:buSzPct val="120000"/>
              <a:buFontTx/>
              <a:buBlip>
                <a:blip r:embed="rId2"/>
              </a:buBlip>
              <a:defRPr sz="180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71" indent="-228614">
              <a:buClr>
                <a:srgbClr val="619DCF"/>
              </a:buClr>
              <a:buSzPct val="120000"/>
              <a:buFontTx/>
              <a:buBlip>
                <a:blip r:embed="rId2"/>
              </a:buBlip>
              <a:defRPr sz="180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99" indent="-228614">
              <a:buClr>
                <a:srgbClr val="619DCF"/>
              </a:buClr>
              <a:buSzPct val="120000"/>
              <a:buFontTx/>
              <a:buBlip>
                <a:blip r:embed="rId2"/>
              </a:buBlip>
              <a:defRPr sz="180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529" indent="-228614">
              <a:buClr>
                <a:srgbClr val="619DCF"/>
              </a:buClr>
              <a:buSzPct val="120000"/>
              <a:buFontTx/>
              <a:buBlip>
                <a:blip r:embed="rId2"/>
              </a:buBlip>
              <a:defRPr sz="180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F116977-B777-FD4C-A63B-200F5A19E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2001" y="1329516"/>
            <a:ext cx="5722883" cy="4504409"/>
          </a:xfrm>
          <a:prstGeom prst="rect">
            <a:avLst/>
          </a:prstGeom>
        </p:spPr>
        <p:txBody>
          <a:bodyPr/>
          <a:lstStyle>
            <a:lvl1pPr marL="228614" indent="-228614">
              <a:buClr>
                <a:srgbClr val="619DCE"/>
              </a:buClr>
              <a:buSzPct val="120000"/>
              <a:buFontTx/>
              <a:buBlip>
                <a:blip r:embed="rId2"/>
              </a:buBlip>
              <a:defRPr sz="180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43" indent="-228614">
              <a:buClr>
                <a:srgbClr val="619DCE"/>
              </a:buClr>
              <a:buSzPct val="120000"/>
              <a:buFontTx/>
              <a:buBlip>
                <a:blip r:embed="rId2"/>
              </a:buBlip>
              <a:defRPr sz="180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71" indent="-228614">
              <a:buClr>
                <a:srgbClr val="619DCE"/>
              </a:buClr>
              <a:buSzPct val="120000"/>
              <a:buFontTx/>
              <a:buBlip>
                <a:blip r:embed="rId2"/>
              </a:buBlip>
              <a:defRPr sz="180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99" indent="-228614">
              <a:buClr>
                <a:srgbClr val="619DCE"/>
              </a:buClr>
              <a:buSzPct val="120000"/>
              <a:buFontTx/>
              <a:buBlip>
                <a:blip r:embed="rId2"/>
              </a:buBlip>
              <a:defRPr sz="180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529" indent="-228614">
              <a:buClr>
                <a:srgbClr val="619DCE"/>
              </a:buClr>
              <a:buSzPct val="120000"/>
              <a:buFontTx/>
              <a:buBlip>
                <a:blip r:embed="rId2"/>
              </a:buBlip>
              <a:defRPr sz="1801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A9F17A-9A10-5647-9284-AD94077A5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073" y="280760"/>
            <a:ext cx="9470729" cy="72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200" b="0">
                <a:solidFill>
                  <a:schemeClr val="tx2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459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8FAD88-B938-B84A-8D05-5598269BD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073" y="1329518"/>
            <a:ext cx="5350929" cy="4970444"/>
          </a:xfrm>
          <a:prstGeom prst="rect">
            <a:avLst/>
          </a:prstGeom>
        </p:spPr>
        <p:txBody>
          <a:bodyPr lIns="0" tIns="0" rIns="0" bIns="0"/>
          <a:lstStyle>
            <a:lvl1pPr marL="228614" indent="-228614">
              <a:buClr>
                <a:srgbClr val="5F9CCE"/>
              </a:buClr>
              <a:buSzPct val="120000"/>
              <a:buFontTx/>
              <a:buBlip>
                <a:blip r:embed="rId2"/>
              </a:buBlip>
              <a:defRPr sz="180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43" indent="-228614">
              <a:buClr>
                <a:srgbClr val="5F9CCE"/>
              </a:buClr>
              <a:buSzPct val="120000"/>
              <a:buFontTx/>
              <a:buBlip>
                <a:blip r:embed="rId2"/>
              </a:buBlip>
              <a:defRPr sz="180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71" indent="-228614">
              <a:buClr>
                <a:srgbClr val="5F9CCE"/>
              </a:buClr>
              <a:buSzPct val="120000"/>
              <a:buFontTx/>
              <a:buBlip>
                <a:blip r:embed="rId2"/>
              </a:buBlip>
              <a:defRPr sz="180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99" indent="-228614">
              <a:buClr>
                <a:srgbClr val="5F9CCE"/>
              </a:buClr>
              <a:buSzPct val="120000"/>
              <a:buFontTx/>
              <a:buBlip>
                <a:blip r:embed="rId2"/>
              </a:buBlip>
              <a:defRPr sz="180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529" indent="-228614">
              <a:buClr>
                <a:srgbClr val="5F9CCE"/>
              </a:buClr>
              <a:buSzPct val="120000"/>
              <a:buFontTx/>
              <a:buBlip>
                <a:blip r:embed="rId2"/>
              </a:buBlip>
              <a:defRPr sz="180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CCE223D-2074-5147-836D-88BEEA60A3E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077749" y="1329518"/>
            <a:ext cx="5717135" cy="43846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Arial" panose="020B0604020202020204" pitchFamily="34" charset="0"/>
              </a:defRPr>
            </a:lvl1pPr>
            <a:lvl2pPr marL="457229" indent="0">
              <a:buNone/>
              <a:defRPr sz="2800"/>
            </a:lvl2pPr>
            <a:lvl3pPr marL="914457" indent="0">
              <a:buNone/>
              <a:defRPr sz="2400"/>
            </a:lvl3pPr>
            <a:lvl4pPr marL="1371686" indent="0">
              <a:buNone/>
              <a:defRPr sz="2000"/>
            </a:lvl4pPr>
            <a:lvl5pPr marL="1828914" indent="0">
              <a:buNone/>
              <a:defRPr sz="2000"/>
            </a:lvl5pPr>
            <a:lvl6pPr marL="2286143" indent="0">
              <a:buNone/>
              <a:defRPr sz="2000"/>
            </a:lvl6pPr>
            <a:lvl7pPr marL="2743370" indent="0">
              <a:buNone/>
              <a:defRPr sz="2000"/>
            </a:lvl7pPr>
            <a:lvl8pPr marL="3200600" indent="0">
              <a:buNone/>
              <a:defRPr sz="2000"/>
            </a:lvl8pPr>
            <a:lvl9pPr marL="3657827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F0AF6B-00CB-5040-A4BF-58E03F479134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072001" y="5380981"/>
            <a:ext cx="5717135" cy="494056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A73BA"/>
              </a:buClr>
              <a:buSzPct val="120000"/>
              <a:buNone/>
              <a:defRPr sz="1600">
                <a:solidFill>
                  <a:srgbClr val="0A73BA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A73BA"/>
              </a:buClr>
              <a:buSzPct val="120000"/>
              <a:defRPr sz="180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0A73BA"/>
              </a:buClr>
              <a:buSzPct val="120000"/>
              <a:defRPr sz="180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rgbClr val="0A73BA"/>
              </a:buClr>
              <a:buSzPct val="120000"/>
              <a:defRPr sz="180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0A73BA"/>
              </a:buClr>
              <a:buSzPct val="120000"/>
              <a:defRPr sz="180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869519-EA2B-CA4A-B056-6CFDFFB4F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072" y="280757"/>
            <a:ext cx="9470729" cy="72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200" b="0">
                <a:solidFill>
                  <a:schemeClr val="tx2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352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CCE223D-2074-5147-836D-88BEEA60A3E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061669" y="1329515"/>
            <a:ext cx="5733215" cy="432662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200" b="0" i="0">
                <a:latin typeface="Arial" panose="020B0604020202020204" pitchFamily="34" charset="0"/>
              </a:defRPr>
            </a:lvl1pPr>
            <a:lvl2pPr marL="457229" indent="0">
              <a:buNone/>
              <a:defRPr sz="2800"/>
            </a:lvl2pPr>
            <a:lvl3pPr marL="914457" indent="0">
              <a:buNone/>
              <a:defRPr sz="2400"/>
            </a:lvl3pPr>
            <a:lvl4pPr marL="1371686" indent="0">
              <a:buNone/>
              <a:defRPr sz="2000"/>
            </a:lvl4pPr>
            <a:lvl5pPr marL="1828914" indent="0">
              <a:buNone/>
              <a:defRPr sz="2000"/>
            </a:lvl5pPr>
            <a:lvl6pPr marL="2286143" indent="0">
              <a:buNone/>
              <a:defRPr sz="2000"/>
            </a:lvl6pPr>
            <a:lvl7pPr marL="2743370" indent="0">
              <a:buNone/>
              <a:defRPr sz="2000"/>
            </a:lvl7pPr>
            <a:lvl8pPr marL="3200600" indent="0">
              <a:buNone/>
              <a:defRPr sz="2000"/>
            </a:lvl8pPr>
            <a:lvl9pPr marL="3657827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F0AF6B-00CB-5040-A4BF-58E03F479134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061671" y="5340457"/>
            <a:ext cx="5733212" cy="494056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A73BA"/>
              </a:buClr>
              <a:buSzPct val="120000"/>
              <a:buNone/>
              <a:defRPr sz="1600">
                <a:solidFill>
                  <a:srgbClr val="0A73BA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A73BA"/>
              </a:buClr>
              <a:buSzPct val="120000"/>
              <a:defRPr sz="180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0A73BA"/>
              </a:buClr>
              <a:buSzPct val="120000"/>
              <a:defRPr sz="180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rgbClr val="0A73BA"/>
              </a:buClr>
              <a:buSzPct val="120000"/>
              <a:defRPr sz="180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0A73BA"/>
              </a:buClr>
              <a:buSzPct val="120000"/>
              <a:defRPr sz="180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869519-EA2B-CA4A-B056-6CFDFFB4F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073" y="280756"/>
            <a:ext cx="9470729" cy="72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200" b="0" i="0">
                <a:solidFill>
                  <a:schemeClr val="tx2">
                    <a:alpha val="7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FD2467C-DA4E-0C41-B60E-032B680DBB8A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13197" y="1329515"/>
            <a:ext cx="5346804" cy="432662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200" b="0" i="0">
                <a:latin typeface="Arial" panose="020B0604020202020204" pitchFamily="34" charset="0"/>
              </a:defRPr>
            </a:lvl1pPr>
            <a:lvl2pPr marL="457229" indent="0">
              <a:buNone/>
              <a:defRPr sz="2800"/>
            </a:lvl2pPr>
            <a:lvl3pPr marL="914457" indent="0">
              <a:buNone/>
              <a:defRPr sz="2400"/>
            </a:lvl3pPr>
            <a:lvl4pPr marL="1371686" indent="0">
              <a:buNone/>
              <a:defRPr sz="2000"/>
            </a:lvl4pPr>
            <a:lvl5pPr marL="1828914" indent="0">
              <a:buNone/>
              <a:defRPr sz="2000"/>
            </a:lvl5pPr>
            <a:lvl6pPr marL="2286143" indent="0">
              <a:buNone/>
              <a:defRPr sz="2000"/>
            </a:lvl6pPr>
            <a:lvl7pPr marL="2743370" indent="0">
              <a:buNone/>
              <a:defRPr sz="2000"/>
            </a:lvl7pPr>
            <a:lvl8pPr marL="3200600" indent="0">
              <a:buNone/>
              <a:defRPr sz="2000"/>
            </a:lvl8pPr>
            <a:lvl9pPr marL="3657827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8785C48-2A88-6947-95C9-D9B3CE4D126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13197" y="5340457"/>
            <a:ext cx="5346803" cy="494056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A73BA"/>
              </a:buClr>
              <a:buSzPct val="120000"/>
              <a:buNone/>
              <a:defRPr sz="1600">
                <a:solidFill>
                  <a:srgbClr val="0A73BA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A73BA"/>
              </a:buClr>
              <a:buSzPct val="120000"/>
              <a:defRPr sz="180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0A73BA"/>
              </a:buClr>
              <a:buSzPct val="120000"/>
              <a:defRPr sz="180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rgbClr val="0A73BA"/>
              </a:buClr>
              <a:buSzPct val="120000"/>
              <a:defRPr sz="180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0A73BA"/>
              </a:buClr>
              <a:buSzPct val="120000"/>
              <a:defRPr sz="180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3177276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char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AAF76-D246-EA48-B945-8ACAA6C1A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073" y="280757"/>
            <a:ext cx="9470729" cy="72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200" b="0">
                <a:solidFill>
                  <a:schemeClr val="tx2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hart Placeholder 5">
            <a:extLst>
              <a:ext uri="{FF2B5EF4-FFF2-40B4-BE49-F238E27FC236}">
                <a16:creationId xmlns:a16="http://schemas.microsoft.com/office/drawing/2014/main" id="{39A303EC-4BEB-AD4E-A261-C3AC11663F16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409073" y="1329515"/>
            <a:ext cx="11385812" cy="368765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GB"/>
              <a:t>Click icon to add chart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CD8317-748B-0D45-8DDE-EC4403101B6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11381" y="5375128"/>
            <a:ext cx="11383435" cy="494056"/>
          </a:xfrm>
          <a:prstGeom prst="rect">
            <a:avLst/>
          </a:prstGeom>
        </p:spPr>
        <p:txBody>
          <a:bodyPr lIns="0" tIns="0" rIns="0" bIns="0"/>
          <a:lstStyle>
            <a:lvl1pPr algn="ctr">
              <a:buClr>
                <a:srgbClr val="0A73BA"/>
              </a:buClr>
              <a:buSzPct val="120000"/>
              <a:buNone/>
              <a:defRPr sz="1600">
                <a:solidFill>
                  <a:srgbClr val="0A73BA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A73BA"/>
              </a:buClr>
              <a:buSzPct val="120000"/>
              <a:defRPr sz="180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0A73BA"/>
              </a:buClr>
              <a:buSzPct val="120000"/>
              <a:defRPr sz="180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rgbClr val="0A73BA"/>
              </a:buClr>
              <a:buSzPct val="120000"/>
              <a:defRPr sz="180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0A73BA"/>
              </a:buClr>
              <a:buSzPct val="120000"/>
              <a:defRPr sz="180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Graph Title / Caption</a:t>
            </a:r>
          </a:p>
        </p:txBody>
      </p:sp>
    </p:spTree>
    <p:extLst>
      <p:ext uri="{BB962C8B-B14F-4D97-AF65-F5344CB8AC3E}">
        <p14:creationId xmlns:p14="http://schemas.microsoft.com/office/powerpoint/2010/main" val="3809385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tabl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AAF76-D246-EA48-B945-8ACAA6C1A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073" y="283712"/>
            <a:ext cx="9470729" cy="72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200" b="0">
                <a:solidFill>
                  <a:schemeClr val="tx2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CD8317-748B-0D45-8DDE-EC4403101B6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11317" y="5375127"/>
            <a:ext cx="11385812" cy="494056"/>
          </a:xfrm>
          <a:prstGeom prst="rect">
            <a:avLst/>
          </a:prstGeom>
        </p:spPr>
        <p:txBody>
          <a:bodyPr lIns="0" tIns="0" rIns="0" bIns="0"/>
          <a:lstStyle>
            <a:lvl1pPr algn="ctr">
              <a:buClr>
                <a:srgbClr val="0A73BA"/>
              </a:buClr>
              <a:buSzPct val="120000"/>
              <a:buNone/>
              <a:defRPr sz="1600" b="0" i="0">
                <a:solidFill>
                  <a:srgbClr val="0A73BA">
                    <a:alpha val="70000"/>
                  </a:srgbClr>
                </a:solidFill>
                <a:latin typeface="Arial" panose="020B0604020202020204" pitchFamily="34" charset="0"/>
              </a:defRPr>
            </a:lvl1pPr>
            <a:lvl2pPr>
              <a:buClr>
                <a:srgbClr val="0A73BA"/>
              </a:buClr>
              <a:buSzPct val="120000"/>
              <a:defRPr sz="180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0A73BA"/>
              </a:buClr>
              <a:buSzPct val="120000"/>
              <a:defRPr sz="180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rgbClr val="0A73BA"/>
              </a:buClr>
              <a:buSzPct val="120000"/>
              <a:defRPr sz="180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0A73BA"/>
              </a:buClr>
              <a:buSzPct val="120000"/>
              <a:defRPr sz="180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Table Title / Caption</a:t>
            </a:r>
          </a:p>
        </p:txBody>
      </p:sp>
      <p:sp>
        <p:nvSpPr>
          <p:cNvPr id="6" name="Table Placeholder 3">
            <a:extLst>
              <a:ext uri="{FF2B5EF4-FFF2-40B4-BE49-F238E27FC236}">
                <a16:creationId xmlns:a16="http://schemas.microsoft.com/office/drawing/2014/main" id="{53019374-431F-3549-B01B-2C0E83846EFC}"/>
              </a:ext>
            </a:extLst>
          </p:cNvPr>
          <p:cNvSpPr>
            <a:spLocks noGrp="1"/>
          </p:cNvSpPr>
          <p:nvPr>
            <p:ph type="tbl" sz="quarter" idx="25"/>
          </p:nvPr>
        </p:nvSpPr>
        <p:spPr>
          <a:xfrm>
            <a:off x="409073" y="1329516"/>
            <a:ext cx="11385812" cy="437696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GB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55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B41436F-24E7-E948-A1BB-D9EDBF93D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7" y="1377"/>
            <a:ext cx="12187107" cy="6855247"/>
          </a:xfrm>
          <a:prstGeom prst="rect">
            <a:avLst/>
          </a:prstGeom>
        </p:spPr>
      </p:pic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B882201E-901C-7A43-BC1B-C8CF1F95DE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3831" y="6319831"/>
            <a:ext cx="3316287" cy="54179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9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57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86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914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 Name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417A76F-A44C-D44C-9943-03960F80277A}"/>
              </a:ext>
            </a:extLst>
          </p:cNvPr>
          <p:cNvCxnSpPr>
            <a:cxnSpLocks/>
          </p:cNvCxnSpPr>
          <p:nvPr userDrawn="1"/>
        </p:nvCxnSpPr>
        <p:spPr>
          <a:xfrm>
            <a:off x="5132569" y="5491277"/>
            <a:ext cx="67372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268165EC-2B24-D646-9F05-150926A98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32568" y="2300515"/>
            <a:ext cx="6737549" cy="3055259"/>
          </a:xfrm>
          <a:prstGeom prst="rect">
            <a:avLst/>
          </a:prstGeom>
        </p:spPr>
        <p:txBody>
          <a:bodyPr anchor="b"/>
          <a:lstStyle>
            <a:lvl1pPr algn="r">
              <a:defRPr sz="440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presentation title here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593A1791-5E00-874C-A879-2765B40D6F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32569" y="5626783"/>
            <a:ext cx="6737551" cy="54178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9" indent="0" algn="ctr">
              <a:buNone/>
              <a:defRPr sz="2000"/>
            </a:lvl2pPr>
            <a:lvl3pPr marL="914457" indent="0" algn="ctr">
              <a:buNone/>
              <a:defRPr sz="1801"/>
            </a:lvl3pPr>
            <a:lvl4pPr marL="1371686" indent="0" algn="ctr">
              <a:buNone/>
              <a:defRPr sz="1600"/>
            </a:lvl4pPr>
            <a:lvl5pPr marL="1828914" indent="0" algn="ctr">
              <a:buNone/>
              <a:defRPr sz="1600"/>
            </a:lvl5pPr>
            <a:lvl6pPr marL="2286143" indent="0" algn="ctr">
              <a:buNone/>
              <a:defRPr sz="1600"/>
            </a:lvl6pPr>
            <a:lvl7pPr marL="2743370" indent="0" algn="ctr">
              <a:buNone/>
              <a:defRPr sz="1600"/>
            </a:lvl7pPr>
            <a:lvl8pPr marL="3200600" indent="0" algn="ctr">
              <a:buNone/>
              <a:defRPr sz="1600"/>
            </a:lvl8pPr>
            <a:lvl9pPr marL="3657827" indent="0" algn="ctr">
              <a:buNone/>
              <a:defRPr sz="1600"/>
            </a:lvl9pPr>
          </a:lstStyle>
          <a:p>
            <a:r>
              <a:rPr lang="en-GB" dirty="0"/>
              <a:t>XX Month 2020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23A2F2-4AA4-F749-AAEF-3DBB9A98D554}"/>
              </a:ext>
            </a:extLst>
          </p:cNvPr>
          <p:cNvSpPr/>
          <p:nvPr userDrawn="1"/>
        </p:nvSpPr>
        <p:spPr>
          <a:xfrm>
            <a:off x="257194" y="308199"/>
            <a:ext cx="1938557" cy="650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5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Hospitals of Northamptonshire NHS Group is a collaboration between Kettering General Hospital NHS Foundation Trust and Northampton General Hospital NHS Trust</a:t>
            </a:r>
          </a:p>
        </p:txBody>
      </p:sp>
    </p:spTree>
    <p:extLst>
      <p:ext uri="{BB962C8B-B14F-4D97-AF65-F5344CB8AC3E}">
        <p14:creationId xmlns:p14="http://schemas.microsoft.com/office/powerpoint/2010/main" val="197036705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62D8808-DCA9-284A-939A-E9E10EBF1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7" y="1377"/>
            <a:ext cx="12187107" cy="6855247"/>
          </a:xfrm>
          <a:prstGeom prst="rect">
            <a:avLst/>
          </a:prstGeom>
        </p:spPr>
      </p:pic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06F4B89E-10F0-4642-B721-DB755A4C5C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3831" y="6319831"/>
            <a:ext cx="3316287" cy="54179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9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57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86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914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 Name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FE93A3-1F7A-5443-A8EE-36CA3776CBBB}"/>
              </a:ext>
            </a:extLst>
          </p:cNvPr>
          <p:cNvCxnSpPr>
            <a:cxnSpLocks/>
          </p:cNvCxnSpPr>
          <p:nvPr userDrawn="1"/>
        </p:nvCxnSpPr>
        <p:spPr>
          <a:xfrm>
            <a:off x="5132569" y="5491277"/>
            <a:ext cx="67372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5F6E79C-4B23-4144-B1F4-39A10F5F25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32568" y="2300515"/>
            <a:ext cx="6737549" cy="3055259"/>
          </a:xfrm>
          <a:prstGeom prst="rect">
            <a:avLst/>
          </a:prstGeom>
        </p:spPr>
        <p:txBody>
          <a:bodyPr anchor="b"/>
          <a:lstStyle>
            <a:lvl1pPr algn="r">
              <a:defRPr sz="440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presentation title here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3AEE02C-7126-4A4D-96B4-7259537649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32569" y="5626783"/>
            <a:ext cx="6737551" cy="54178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9" indent="0" algn="ctr">
              <a:buNone/>
              <a:defRPr sz="2000"/>
            </a:lvl2pPr>
            <a:lvl3pPr marL="914457" indent="0" algn="ctr">
              <a:buNone/>
              <a:defRPr sz="1801"/>
            </a:lvl3pPr>
            <a:lvl4pPr marL="1371686" indent="0" algn="ctr">
              <a:buNone/>
              <a:defRPr sz="1600"/>
            </a:lvl4pPr>
            <a:lvl5pPr marL="1828914" indent="0" algn="ctr">
              <a:buNone/>
              <a:defRPr sz="1600"/>
            </a:lvl5pPr>
            <a:lvl6pPr marL="2286143" indent="0" algn="ctr">
              <a:buNone/>
              <a:defRPr sz="1600"/>
            </a:lvl6pPr>
            <a:lvl7pPr marL="2743370" indent="0" algn="ctr">
              <a:buNone/>
              <a:defRPr sz="1600"/>
            </a:lvl7pPr>
            <a:lvl8pPr marL="3200600" indent="0" algn="ctr">
              <a:buNone/>
              <a:defRPr sz="1600"/>
            </a:lvl8pPr>
            <a:lvl9pPr marL="3657827" indent="0" algn="ctr">
              <a:buNone/>
              <a:defRPr sz="1600"/>
            </a:lvl9pPr>
          </a:lstStyle>
          <a:p>
            <a:r>
              <a:rPr lang="en-GB" dirty="0"/>
              <a:t>XX Month 2020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951C14-554D-C647-93BD-76110AF56B91}"/>
              </a:ext>
            </a:extLst>
          </p:cNvPr>
          <p:cNvSpPr/>
          <p:nvPr userDrawn="1"/>
        </p:nvSpPr>
        <p:spPr>
          <a:xfrm>
            <a:off x="257194" y="308199"/>
            <a:ext cx="206542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5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Hospitals of Northamptonshire NHS Group is a collaboration between Kettering General Hospital NHS Foundation Trust and Northampton General Hospital NHS Trust</a:t>
            </a:r>
          </a:p>
        </p:txBody>
      </p:sp>
    </p:spTree>
    <p:extLst>
      <p:ext uri="{BB962C8B-B14F-4D97-AF65-F5344CB8AC3E}">
        <p14:creationId xmlns:p14="http://schemas.microsoft.com/office/powerpoint/2010/main" val="3356092305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F62322-AAA2-FA4D-BBC0-12472F7B58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7" y="1806"/>
            <a:ext cx="12187107" cy="68552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18C300C-4333-1F4D-B511-A813DA1B2A1D}"/>
              </a:ext>
            </a:extLst>
          </p:cNvPr>
          <p:cNvSpPr/>
          <p:nvPr userDrawn="1"/>
        </p:nvSpPr>
        <p:spPr>
          <a:xfrm>
            <a:off x="257194" y="308199"/>
            <a:ext cx="206542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5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Hospitals of Northamptonshire NHS Group is a collaboration between Kettering General Hospital NHS Foundation Trust and Northampton General Hospital NHS Trust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814EC86B-8DED-414E-9287-B7914C1924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3831" y="6319831"/>
            <a:ext cx="3316287" cy="54179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9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57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86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914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 Name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D4DB78-434D-4E4E-BBC3-78785AD9785D}"/>
              </a:ext>
            </a:extLst>
          </p:cNvPr>
          <p:cNvCxnSpPr>
            <a:cxnSpLocks/>
          </p:cNvCxnSpPr>
          <p:nvPr userDrawn="1"/>
        </p:nvCxnSpPr>
        <p:spPr>
          <a:xfrm>
            <a:off x="5132569" y="5491277"/>
            <a:ext cx="67372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5F4628C2-C94C-6C4E-A62F-22DF932D7E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32568" y="2300515"/>
            <a:ext cx="6737549" cy="3055259"/>
          </a:xfrm>
          <a:prstGeom prst="rect">
            <a:avLst/>
          </a:prstGeom>
        </p:spPr>
        <p:txBody>
          <a:bodyPr anchor="b"/>
          <a:lstStyle>
            <a:lvl1pPr algn="r">
              <a:defRPr sz="440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presentation title here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C537E6A-B99E-5742-B964-B62613335A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32569" y="5626783"/>
            <a:ext cx="6737551" cy="54178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9" indent="0" algn="ctr">
              <a:buNone/>
              <a:defRPr sz="2000"/>
            </a:lvl2pPr>
            <a:lvl3pPr marL="914457" indent="0" algn="ctr">
              <a:buNone/>
              <a:defRPr sz="1801"/>
            </a:lvl3pPr>
            <a:lvl4pPr marL="1371686" indent="0" algn="ctr">
              <a:buNone/>
              <a:defRPr sz="1600"/>
            </a:lvl4pPr>
            <a:lvl5pPr marL="1828914" indent="0" algn="ctr">
              <a:buNone/>
              <a:defRPr sz="1600"/>
            </a:lvl5pPr>
            <a:lvl6pPr marL="2286143" indent="0" algn="ctr">
              <a:buNone/>
              <a:defRPr sz="1600"/>
            </a:lvl6pPr>
            <a:lvl7pPr marL="2743370" indent="0" algn="ctr">
              <a:buNone/>
              <a:defRPr sz="1600"/>
            </a:lvl7pPr>
            <a:lvl8pPr marL="3200600" indent="0" algn="ctr">
              <a:buNone/>
              <a:defRPr sz="1600"/>
            </a:lvl8pPr>
            <a:lvl9pPr marL="3657827" indent="0" algn="ctr">
              <a:buNone/>
              <a:defRPr sz="1600"/>
            </a:lvl9pPr>
          </a:lstStyle>
          <a:p>
            <a:r>
              <a:rPr lang="en-GB" dirty="0"/>
              <a:t>XX Month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5526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2344A477-7CED-134C-B99C-B8FBF0193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7" y="1377"/>
            <a:ext cx="12187107" cy="68552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D8897A-0149-4B4C-97C8-013B97536CFC}"/>
              </a:ext>
            </a:extLst>
          </p:cNvPr>
          <p:cNvSpPr/>
          <p:nvPr userDrawn="1"/>
        </p:nvSpPr>
        <p:spPr>
          <a:xfrm>
            <a:off x="257194" y="308199"/>
            <a:ext cx="1899521" cy="650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5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Hospitals of Northamptonshire NHS Group is a collaboration between Kettering General Hospital NHS Foundation Trust and Northampton General Hospital NHS Trust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C7ED4E54-583F-3A43-BC17-22F608A6C8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3831" y="6319831"/>
            <a:ext cx="3316287" cy="54179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9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57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86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914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 Name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CF6FCD-A359-574F-B73E-F3B0AE0B2246}"/>
              </a:ext>
            </a:extLst>
          </p:cNvPr>
          <p:cNvCxnSpPr>
            <a:cxnSpLocks/>
          </p:cNvCxnSpPr>
          <p:nvPr userDrawn="1"/>
        </p:nvCxnSpPr>
        <p:spPr>
          <a:xfrm>
            <a:off x="5132569" y="5491277"/>
            <a:ext cx="67372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5F5DEBDF-925A-DD4F-B084-BA5A0D11DE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32568" y="2300515"/>
            <a:ext cx="6737549" cy="3055259"/>
          </a:xfrm>
          <a:prstGeom prst="rect">
            <a:avLst/>
          </a:prstGeom>
        </p:spPr>
        <p:txBody>
          <a:bodyPr anchor="b"/>
          <a:lstStyle>
            <a:lvl1pPr algn="r">
              <a:defRPr sz="440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presentation title here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9FDE0DD-874E-6245-AB50-789D424EE8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32569" y="5626783"/>
            <a:ext cx="6737551" cy="54178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9" indent="0" algn="ctr">
              <a:buNone/>
              <a:defRPr sz="2000"/>
            </a:lvl2pPr>
            <a:lvl3pPr marL="914457" indent="0" algn="ctr">
              <a:buNone/>
              <a:defRPr sz="1801"/>
            </a:lvl3pPr>
            <a:lvl4pPr marL="1371686" indent="0" algn="ctr">
              <a:buNone/>
              <a:defRPr sz="1600"/>
            </a:lvl4pPr>
            <a:lvl5pPr marL="1828914" indent="0" algn="ctr">
              <a:buNone/>
              <a:defRPr sz="1600"/>
            </a:lvl5pPr>
            <a:lvl6pPr marL="2286143" indent="0" algn="ctr">
              <a:buNone/>
              <a:defRPr sz="1600"/>
            </a:lvl6pPr>
            <a:lvl7pPr marL="2743370" indent="0" algn="ctr">
              <a:buNone/>
              <a:defRPr sz="1600"/>
            </a:lvl7pPr>
            <a:lvl8pPr marL="3200600" indent="0" algn="ctr">
              <a:buNone/>
              <a:defRPr sz="1600"/>
            </a:lvl8pPr>
            <a:lvl9pPr marL="3657827" indent="0" algn="ctr">
              <a:buNone/>
              <a:defRPr sz="1600"/>
            </a:lvl9pPr>
          </a:lstStyle>
          <a:p>
            <a:r>
              <a:rPr lang="en-GB" dirty="0"/>
              <a:t>XX Month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79418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780364-9838-6740-8FF7-BA6A86FB9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7" y="1806"/>
            <a:ext cx="12187107" cy="685524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A36A828-D36A-1243-82A4-11681CA57F8B}"/>
              </a:ext>
            </a:extLst>
          </p:cNvPr>
          <p:cNvSpPr txBox="1">
            <a:spLocks/>
          </p:cNvSpPr>
          <p:nvPr/>
        </p:nvSpPr>
        <p:spPr>
          <a:xfrm>
            <a:off x="838202" y="1614568"/>
            <a:ext cx="5290457" cy="3055259"/>
          </a:xfrm>
          <a:prstGeom prst="rect">
            <a:avLst/>
          </a:prstGeom>
        </p:spPr>
        <p:txBody>
          <a:bodyPr anchor="ctr" anchorCtr="0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401" b="0" i="0" dirty="0">
              <a:latin typeface="Arial" panose="020B0604020202020204" pitchFamily="34" charset="0"/>
            </a:endParaRP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F155C07B-8DA3-F443-A61E-FF73E03D9B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2731169"/>
            <a:ext cx="10515599" cy="2621256"/>
          </a:xfrm>
          <a:prstGeom prst="rect">
            <a:avLst/>
          </a:prstGeo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divider slide</a:t>
            </a:r>
            <a:br>
              <a:rPr lang="en-GB" dirty="0"/>
            </a:br>
            <a:r>
              <a:rPr lang="en-GB" dirty="0"/>
              <a:t>title here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E0B5F9-AC39-7842-9F51-4B2766657E70}"/>
              </a:ext>
            </a:extLst>
          </p:cNvPr>
          <p:cNvSpPr/>
          <p:nvPr userDrawn="1"/>
        </p:nvSpPr>
        <p:spPr>
          <a:xfrm>
            <a:off x="9850179" y="6014854"/>
            <a:ext cx="206542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5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Hospitals of Northamptonshire NHS Group is a collaboration between Kettering General Hospital NHS Foundation Trust and Northampton General Hospital NHS Trust</a:t>
            </a:r>
          </a:p>
        </p:txBody>
      </p:sp>
    </p:spTree>
    <p:extLst>
      <p:ext uri="{BB962C8B-B14F-4D97-AF65-F5344CB8AC3E}">
        <p14:creationId xmlns:p14="http://schemas.microsoft.com/office/powerpoint/2010/main" val="47478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29E1D3-3C59-C04F-8D1B-E14240588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7" y="1806"/>
            <a:ext cx="12187107" cy="685524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A36A828-D36A-1243-82A4-11681CA57F8B}"/>
              </a:ext>
            </a:extLst>
          </p:cNvPr>
          <p:cNvSpPr txBox="1">
            <a:spLocks/>
          </p:cNvSpPr>
          <p:nvPr/>
        </p:nvSpPr>
        <p:spPr>
          <a:xfrm>
            <a:off x="838202" y="1614568"/>
            <a:ext cx="5290457" cy="3055259"/>
          </a:xfrm>
          <a:prstGeom prst="rect">
            <a:avLst/>
          </a:prstGeom>
        </p:spPr>
        <p:txBody>
          <a:bodyPr anchor="ctr" anchorCtr="0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401" b="0" i="0" dirty="0">
              <a:latin typeface="Arial" panose="020B0604020202020204" pitchFamily="34" charset="0"/>
            </a:endParaRP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A623B49D-26FF-7E47-B2FD-8FC4CC0D9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2731169"/>
            <a:ext cx="10515599" cy="2621256"/>
          </a:xfrm>
          <a:prstGeom prst="rect">
            <a:avLst/>
          </a:prstGeo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divider slide</a:t>
            </a:r>
            <a:br>
              <a:rPr lang="en-GB" dirty="0"/>
            </a:br>
            <a:r>
              <a:rPr lang="en-GB" dirty="0"/>
              <a:t>title here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9BF8E3-751E-A947-A935-DEA5E0D8AA8B}"/>
              </a:ext>
            </a:extLst>
          </p:cNvPr>
          <p:cNvSpPr/>
          <p:nvPr userDrawn="1"/>
        </p:nvSpPr>
        <p:spPr>
          <a:xfrm>
            <a:off x="9850179" y="6014854"/>
            <a:ext cx="206542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5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Hospitals of Northamptonshire NHS Group is a collaboration between Kettering General Hospital NHS Foundation Trust and Northampton General Hospital NHS Trust</a:t>
            </a:r>
          </a:p>
        </p:txBody>
      </p:sp>
    </p:spTree>
    <p:extLst>
      <p:ext uri="{BB962C8B-B14F-4D97-AF65-F5344CB8AC3E}">
        <p14:creationId xmlns:p14="http://schemas.microsoft.com/office/powerpoint/2010/main" val="2953748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463A10-20C9-5B46-BAFD-3311514E6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7" y="1377"/>
            <a:ext cx="12187107" cy="685524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A36A828-D36A-1243-82A4-11681CA57F8B}"/>
              </a:ext>
            </a:extLst>
          </p:cNvPr>
          <p:cNvSpPr txBox="1">
            <a:spLocks/>
          </p:cNvSpPr>
          <p:nvPr/>
        </p:nvSpPr>
        <p:spPr>
          <a:xfrm>
            <a:off x="838202" y="1614568"/>
            <a:ext cx="5290457" cy="3055259"/>
          </a:xfrm>
          <a:prstGeom prst="rect">
            <a:avLst/>
          </a:prstGeom>
        </p:spPr>
        <p:txBody>
          <a:bodyPr anchor="ctr" anchorCtr="0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401" b="0" i="0" dirty="0">
              <a:latin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4CAA23C-B932-D94B-8968-76805D10C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2731169"/>
            <a:ext cx="10515599" cy="2621256"/>
          </a:xfrm>
          <a:prstGeom prst="rect">
            <a:avLst/>
          </a:prstGeo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divider slide</a:t>
            </a:r>
            <a:br>
              <a:rPr lang="en-GB" dirty="0"/>
            </a:br>
            <a:r>
              <a:rPr lang="en-GB" dirty="0"/>
              <a:t>title here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26ED41-CD2B-9948-BC1A-86651DEF50FD}"/>
              </a:ext>
            </a:extLst>
          </p:cNvPr>
          <p:cNvSpPr/>
          <p:nvPr userDrawn="1"/>
        </p:nvSpPr>
        <p:spPr>
          <a:xfrm>
            <a:off x="9850179" y="6014854"/>
            <a:ext cx="206542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5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Hospitals of Northamptonshire NHS Group is a collaboration between Kettering General Hospital NHS Foundation Trust and Northampton General Hospital NHS Trust</a:t>
            </a:r>
          </a:p>
        </p:txBody>
      </p:sp>
    </p:spTree>
    <p:extLst>
      <p:ext uri="{BB962C8B-B14F-4D97-AF65-F5344CB8AC3E}">
        <p14:creationId xmlns:p14="http://schemas.microsoft.com/office/powerpoint/2010/main" val="132519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FBB7C8-8C44-2742-BA53-E8EE6210A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7" y="1377"/>
            <a:ext cx="12187107" cy="685524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A36A828-D36A-1243-82A4-11681CA57F8B}"/>
              </a:ext>
            </a:extLst>
          </p:cNvPr>
          <p:cNvSpPr txBox="1">
            <a:spLocks/>
          </p:cNvSpPr>
          <p:nvPr/>
        </p:nvSpPr>
        <p:spPr>
          <a:xfrm>
            <a:off x="838202" y="1614568"/>
            <a:ext cx="5290457" cy="3055259"/>
          </a:xfrm>
          <a:prstGeom prst="rect">
            <a:avLst/>
          </a:prstGeom>
        </p:spPr>
        <p:txBody>
          <a:bodyPr anchor="ctr" anchorCtr="0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401" b="0" i="0" dirty="0">
              <a:latin typeface="Arial" panose="020B0604020202020204" pitchFamily="34" charset="0"/>
            </a:endParaRP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509D26C1-C41B-9742-9D96-806F9E3B5E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2731169"/>
            <a:ext cx="10515599" cy="2621256"/>
          </a:xfrm>
          <a:prstGeom prst="rect">
            <a:avLst/>
          </a:prstGeo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divider slide</a:t>
            </a:r>
            <a:br>
              <a:rPr lang="en-GB" dirty="0"/>
            </a:br>
            <a:r>
              <a:rPr lang="en-GB" dirty="0"/>
              <a:t>title here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A3E228-6227-2641-9188-4A3708BA1DDC}"/>
              </a:ext>
            </a:extLst>
          </p:cNvPr>
          <p:cNvSpPr/>
          <p:nvPr userDrawn="1"/>
        </p:nvSpPr>
        <p:spPr>
          <a:xfrm>
            <a:off x="9850179" y="6014854"/>
            <a:ext cx="206542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5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Hospitals of Northamptonshire NHS Group is a collaboration between Kettering General Hospital NHS Foundation Trust and Northampton General Hospital NHS Trust</a:t>
            </a:r>
          </a:p>
        </p:txBody>
      </p:sp>
    </p:spTree>
    <p:extLst>
      <p:ext uri="{BB962C8B-B14F-4D97-AF65-F5344CB8AC3E}">
        <p14:creationId xmlns:p14="http://schemas.microsoft.com/office/powerpoint/2010/main" val="114875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560408-F6CC-AD44-9478-6F7B8EC3342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8" y="1806"/>
            <a:ext cx="12187105" cy="685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9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57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4" indent="-228614" algn="l" defTabSz="91445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43" indent="-228614" algn="l" defTabSz="914457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71" indent="-228614" algn="l" defTabSz="914457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99" indent="-228614" algn="l" defTabSz="914457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529" indent="-228614" algn="l" defTabSz="914457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756" indent="-228614" algn="l" defTabSz="914457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986" indent="-228614" algn="l" defTabSz="914457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214" indent="-228614" algn="l" defTabSz="914457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442" indent="-228614" algn="l" defTabSz="914457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5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29" algn="l" defTabSz="91445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57" algn="l" defTabSz="91445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86" algn="l" defTabSz="91445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914" algn="l" defTabSz="91445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143" algn="l" defTabSz="91445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370" algn="l" defTabSz="91445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600" algn="l" defTabSz="91445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827" algn="l" defTabSz="91445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394" y="280760"/>
            <a:ext cx="4463906" cy="720000"/>
          </a:xfrm>
        </p:spPr>
        <p:txBody>
          <a:bodyPr/>
          <a:lstStyle/>
          <a:p>
            <a:r>
              <a:rPr lang="en-GB" dirty="0"/>
              <a:t>NGH Pharmacy Ethos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F4B052A0-F78D-4112-A6D6-7C3CA8A135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14"/>
          <a:stretch/>
        </p:blipFill>
        <p:spPr>
          <a:xfrm>
            <a:off x="-46004" y="716406"/>
            <a:ext cx="2010040" cy="1655079"/>
          </a:xfrm>
          <a:prstGeom prst="rect">
            <a:avLst/>
          </a:prstGeom>
        </p:spPr>
      </p:pic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6F7B8B70-71F7-4208-B8A0-B9B9B2727A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" t="1465" r="9689" b="37436"/>
          <a:stretch/>
        </p:blipFill>
        <p:spPr>
          <a:xfrm>
            <a:off x="5270370" y="3829172"/>
            <a:ext cx="1593409" cy="1534393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EA292B1F-6A9C-4431-AB59-8CBCB3F7B5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9" r="13388" b="43481"/>
          <a:stretch/>
        </p:blipFill>
        <p:spPr>
          <a:xfrm>
            <a:off x="10146528" y="3439839"/>
            <a:ext cx="1606204" cy="1727825"/>
          </a:xfrm>
          <a:prstGeom prst="rect">
            <a:avLst/>
          </a:prstGeom>
        </p:spPr>
      </p:pic>
      <p:pic>
        <p:nvPicPr>
          <p:cNvPr id="14" name="Picture 1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2F0D1FF-181A-4E12-AC22-24D9817DDC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8" r="11993" b="34895"/>
          <a:stretch/>
        </p:blipFill>
        <p:spPr>
          <a:xfrm>
            <a:off x="2451205" y="3149286"/>
            <a:ext cx="1466727" cy="1644761"/>
          </a:xfrm>
          <a:prstGeom prst="rect">
            <a:avLst/>
          </a:prstGeom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E6AF3787-0E2E-4D3D-A97F-6CBDB57DE11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17"/>
          <a:stretch/>
        </p:blipFill>
        <p:spPr>
          <a:xfrm>
            <a:off x="8004651" y="496397"/>
            <a:ext cx="2038511" cy="16550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C2603C-4094-433E-9478-6CA8CFDBCEA8}"/>
              </a:ext>
            </a:extLst>
          </p:cNvPr>
          <p:cNvSpPr txBox="1"/>
          <p:nvPr/>
        </p:nvSpPr>
        <p:spPr>
          <a:xfrm>
            <a:off x="4269712" y="5033674"/>
            <a:ext cx="3580982" cy="1736646"/>
          </a:xfrm>
          <a:prstGeom prst="roundRect">
            <a:avLst/>
          </a:prstGeom>
          <a:solidFill>
            <a:srgbClr val="DB5285"/>
          </a:solidFill>
        </p:spPr>
        <p:txBody>
          <a:bodyPr wrap="square">
            <a:spAutoFit/>
          </a:bodyPr>
          <a:lstStyle/>
          <a:p>
            <a:pPr algn="ctr" defTabSz="914457">
              <a:defRPr/>
            </a:pPr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ENJOY WORK</a:t>
            </a:r>
          </a:p>
          <a:p>
            <a:pPr algn="ctr" defTabSz="914457">
              <a:defRPr/>
            </a:pPr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-Support the well-being of staff</a:t>
            </a:r>
          </a:p>
          <a:p>
            <a:pPr algn="ctr" defTabSz="914457">
              <a:defRPr/>
            </a:pPr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-Make pharmacy a great place to work</a:t>
            </a:r>
          </a:p>
          <a:p>
            <a:pPr algn="ctr" defTabSz="914457">
              <a:defRPr/>
            </a:pPr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-Demonstrate compassion in all that we do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312E1B-345D-4A05-8C75-E0F8AFEBF25E}"/>
              </a:ext>
            </a:extLst>
          </p:cNvPr>
          <p:cNvSpPr txBox="1"/>
          <p:nvPr/>
        </p:nvSpPr>
        <p:spPr>
          <a:xfrm>
            <a:off x="53818" y="1962751"/>
            <a:ext cx="4047684" cy="1191816"/>
          </a:xfrm>
          <a:prstGeom prst="roundRect">
            <a:avLst/>
          </a:prstGeom>
          <a:solidFill>
            <a:srgbClr val="D14455"/>
          </a:solidFill>
        </p:spPr>
        <p:txBody>
          <a:bodyPr wrap="square">
            <a:spAutoFit/>
          </a:bodyPr>
          <a:lstStyle/>
          <a:p>
            <a:pPr algn="ctr" defTabSz="902968"/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</a:p>
          <a:p>
            <a:pPr defTabSz="902968"/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-Provide effective &amp; person centred care</a:t>
            </a:r>
          </a:p>
          <a:p>
            <a:pPr defTabSz="902968"/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-Contribute to better health outcomes</a:t>
            </a:r>
          </a:p>
          <a:p>
            <a:pPr defTabSz="902968"/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-Promote &amp; support sustainability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31DE5C-3CB3-4965-908D-DC61A852A672}"/>
              </a:ext>
            </a:extLst>
          </p:cNvPr>
          <p:cNvSpPr txBox="1"/>
          <p:nvPr/>
        </p:nvSpPr>
        <p:spPr>
          <a:xfrm>
            <a:off x="7959273" y="1690336"/>
            <a:ext cx="4052827" cy="1736646"/>
          </a:xfrm>
          <a:prstGeom prst="roundRect">
            <a:avLst/>
          </a:prstGeom>
          <a:solidFill>
            <a:srgbClr val="0084C3"/>
          </a:solidFill>
        </p:spPr>
        <p:txBody>
          <a:bodyPr wrap="square">
            <a:spAutoFit/>
          </a:bodyPr>
          <a:lstStyle/>
          <a:p>
            <a:pPr algn="ctr" defTabSz="902968"/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 TEAMS</a:t>
            </a:r>
          </a:p>
          <a:p>
            <a:pPr algn="ctr" defTabSz="902968"/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-Build trust within and across teams</a:t>
            </a:r>
          </a:p>
          <a:p>
            <a:pPr algn="ctr" defTabSz="902968"/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-Embrace diversity</a:t>
            </a:r>
          </a:p>
          <a:p>
            <a:pPr algn="ctr" defTabSz="902968"/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-Give autonomy</a:t>
            </a:r>
          </a:p>
          <a:p>
            <a:pPr algn="ctr" defTabSz="902968"/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-Communicate clearly and often</a:t>
            </a:r>
          </a:p>
          <a:p>
            <a:pPr algn="ctr" defTabSz="902968"/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-Treat others with respect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B77C16-F39D-4D02-B9F0-49A71D3797D4}"/>
              </a:ext>
            </a:extLst>
          </p:cNvPr>
          <p:cNvSpPr txBox="1"/>
          <p:nvPr/>
        </p:nvSpPr>
        <p:spPr>
          <a:xfrm>
            <a:off x="133612" y="4400912"/>
            <a:ext cx="4041264" cy="1464231"/>
          </a:xfrm>
          <a:prstGeom prst="roundRect">
            <a:avLst/>
          </a:prstGeom>
          <a:solidFill>
            <a:srgbClr val="53AE45"/>
          </a:solidFill>
        </p:spPr>
        <p:txBody>
          <a:bodyPr wrap="square">
            <a:spAutoFit/>
          </a:bodyPr>
          <a:lstStyle/>
          <a:p>
            <a:pPr algn="ctr" defTabSz="902968"/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MEDICINES SAFETY</a:t>
            </a:r>
          </a:p>
          <a:p>
            <a:pPr defTabSz="902968"/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-Address and prevent medicines related harms</a:t>
            </a:r>
          </a:p>
          <a:p>
            <a:pPr defTabSz="902968"/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-Embed learning into practice</a:t>
            </a:r>
          </a:p>
          <a:p>
            <a:pPr defTabSz="902968"/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-Act as guardians of medicines safety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9E4669-F2A5-4108-A258-8F752E4BFA58}"/>
              </a:ext>
            </a:extLst>
          </p:cNvPr>
          <p:cNvSpPr txBox="1"/>
          <p:nvPr/>
        </p:nvSpPr>
        <p:spPr>
          <a:xfrm>
            <a:off x="7959273" y="4811995"/>
            <a:ext cx="4086575" cy="1191816"/>
          </a:xfrm>
          <a:prstGeom prst="roundRect">
            <a:avLst/>
          </a:prstGeom>
          <a:solidFill>
            <a:srgbClr val="EF8133"/>
          </a:solidFill>
        </p:spPr>
        <p:txBody>
          <a:bodyPr wrap="square">
            <a:spAutoFit/>
          </a:bodyPr>
          <a:lstStyle/>
          <a:p>
            <a:pPr algn="ctr" defTabSz="902968"/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</a:p>
          <a:p>
            <a:pPr algn="ctr" defTabSz="902968"/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-Have the courage to embrace new ideas</a:t>
            </a:r>
          </a:p>
          <a:p>
            <a:pPr algn="ctr" defTabSz="902968"/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-Promote adoption and spread of good practice</a:t>
            </a:r>
          </a:p>
        </p:txBody>
      </p:sp>
      <p:pic>
        <p:nvPicPr>
          <p:cNvPr id="1029" name="Picture 1" descr="File:Pharmacy Green Cross.svg">
            <a:extLst>
              <a:ext uri="{FF2B5EF4-FFF2-40B4-BE49-F238E27FC236}">
                <a16:creationId xmlns:a16="http://schemas.microsoft.com/office/drawing/2014/main" id="{2CB1E683-FA06-43D9-8765-CF9F2AA23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712" y="87680"/>
            <a:ext cx="3652575" cy="380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03091B3-8248-4C30-BD72-E12F0124EC9E}"/>
              </a:ext>
            </a:extLst>
          </p:cNvPr>
          <p:cNvSpPr txBox="1"/>
          <p:nvPr/>
        </p:nvSpPr>
        <p:spPr>
          <a:xfrm>
            <a:off x="4341302" y="1346028"/>
            <a:ext cx="1852363" cy="748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GB" sz="1400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lang="en-GB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800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lang="en-GB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18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PATIENTS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C387E1-1AD6-4BBE-A0FE-A5034C26B6FA}"/>
              </a:ext>
            </a:extLst>
          </p:cNvPr>
          <p:cNvSpPr txBox="1"/>
          <p:nvPr/>
        </p:nvSpPr>
        <p:spPr>
          <a:xfrm>
            <a:off x="6440749" y="1588289"/>
            <a:ext cx="1096989" cy="748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GB" sz="1400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lang="en-GB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800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lang="en-GB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FIRST</a:t>
            </a:r>
            <a:endParaRPr lang="en-GB" sz="1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713CC7-B41E-46A8-A663-450A3CE3B184}"/>
              </a:ext>
            </a:extLst>
          </p:cNvPr>
          <p:cNvSpPr txBox="1"/>
          <p:nvPr/>
        </p:nvSpPr>
        <p:spPr>
          <a:xfrm>
            <a:off x="6543873" y="2023360"/>
            <a:ext cx="1096989" cy="471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GB" sz="1400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lang="en-GB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800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lang="en-GB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241C27-BC95-48DB-99C7-ABB9CFF500AA}"/>
              </a:ext>
            </a:extLst>
          </p:cNvPr>
          <p:cNvSpPr txBox="1"/>
          <p:nvPr/>
        </p:nvSpPr>
        <p:spPr>
          <a:xfrm>
            <a:off x="7787650" y="6370210"/>
            <a:ext cx="44635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Developed by a working group of Pharm</a:t>
            </a:r>
            <a:r>
              <a:rPr lang="en-GB" sz="1000" dirty="0">
                <a:latin typeface="Arial Black" panose="020B0A04020102020204" pitchFamily="34" charset="0"/>
                <a:ea typeface="Times New Roman" panose="02020603050405020304" pitchFamily="18" charset="0"/>
              </a:rPr>
              <a:t>acy Team members, </a:t>
            </a:r>
          </a:p>
          <a:p>
            <a:pPr algn="ctr"/>
            <a:r>
              <a:rPr lang="en-GB" sz="1000" dirty="0">
                <a:latin typeface="Arial Black" panose="020B0A04020102020204" pitchFamily="34" charset="0"/>
                <a:ea typeface="Times New Roman" panose="02020603050405020304" pitchFamily="18" charset="0"/>
              </a:rPr>
              <a:t>September 2022</a:t>
            </a:r>
            <a:endParaRPr lang="en-GB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31277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ed slides - logos at top">
  <a:themeElements>
    <a:clrScheme name="Custom 1">
      <a:dk1>
        <a:srgbClr val="000000"/>
      </a:dk1>
      <a:lt1>
        <a:srgbClr val="FFFFFF"/>
      </a:lt1>
      <a:dk2>
        <a:srgbClr val="005EB8"/>
      </a:dk2>
      <a:lt2>
        <a:srgbClr val="E8EDEE"/>
      </a:lt2>
      <a:accent1>
        <a:srgbClr val="1F3B72"/>
      </a:accent1>
      <a:accent2>
        <a:srgbClr val="AE2573"/>
      </a:accent2>
      <a:accent3>
        <a:srgbClr val="00A9CE"/>
      </a:accent3>
      <a:accent4>
        <a:srgbClr val="78BE20"/>
      </a:accent4>
      <a:accent5>
        <a:srgbClr val="ED8B00"/>
      </a:accent5>
      <a:accent6>
        <a:srgbClr val="DA291C"/>
      </a:accent6>
      <a:hlink>
        <a:srgbClr val="330072"/>
      </a:hlink>
      <a:folHlink>
        <a:srgbClr val="00308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GH NGH PPT Template" id="{1969A4C2-6E5C-7943-A24E-37F3866DD5D6}" vid="{ADC5BBC7-D4A9-A841-8D4B-6569DEEE19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129</Words>
  <Application>Microsoft Office PowerPoint</Application>
  <PresentationFormat>Widescreen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Times New Roman</vt:lpstr>
      <vt:lpstr>Designed slides - logos at top</vt:lpstr>
      <vt:lpstr>NGH Pharmacy Ethos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Pharmacy Ethos</dc:title>
  <dc:creator>FOSTER, Maxine (NORTHAMPTON GENERAL HOSPITAL NHS TRUST)</dc:creator>
  <cp:lastModifiedBy>FOSTER, Maxine (NORTHAMPTON GENERAL HOSPITAL NHS TRUST)</cp:lastModifiedBy>
  <cp:revision>9</cp:revision>
  <cp:lastPrinted>2022-09-23T10:44:37Z</cp:lastPrinted>
  <dcterms:created xsi:type="dcterms:W3CDTF">2022-06-28T13:51:38Z</dcterms:created>
  <dcterms:modified xsi:type="dcterms:W3CDTF">2022-09-23T12:08:58Z</dcterms:modified>
</cp:coreProperties>
</file>